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1" r:id="rId3"/>
    <p:sldId id="310" r:id="rId4"/>
    <p:sldId id="311" r:id="rId5"/>
    <p:sldId id="337" r:id="rId6"/>
    <p:sldId id="354" r:id="rId7"/>
    <p:sldId id="356" r:id="rId8"/>
    <p:sldId id="357" r:id="rId9"/>
    <p:sldId id="353" r:id="rId10"/>
    <p:sldId id="330" r:id="rId1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9E761"/>
    <a:srgbClr val="FDB9F0"/>
    <a:srgbClr val="187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ADEF21E-EF18-4A5F-8C00-0CEA31F08548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94529EF-8689-402E-AC1E-6CD81A287AC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0345F98-BB9A-41EA-8C3D-3BB2539F78C1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52" tIns="49076" rIns="98152" bIns="49076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8152" tIns="49076" rIns="98152" bIns="490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6263844-A16D-4093-9050-927EE6DF82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DBF62B-89DD-4585-AF5A-FD852DCB26C6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A2038E-A24E-4F98-91E1-B5F59D5F1EF2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58DC950-A287-4FF4-94EB-889927FBA828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B2B496D-C99C-4B24-92F2-C047AC1C1717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7686FE-917C-45C4-B6BB-C5762D240BDC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D13462-0671-46C9-AE9D-B2E45CC7AC9A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92E2670-2597-4943-A274-464616E95842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B51A55-BCFB-42DF-AAA3-C4AF1A2BBBC1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A9B3BA-6D28-4341-8412-CF4403D03B42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D383B0-C8F1-424D-8210-93F16C6566E4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DE713-818A-487D-BC36-B738795FD52D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CEF9D-CC54-49D9-BEA9-2FA23B405A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80689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63E24-5411-42C2-B591-4FD38D15D668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9B3AB-9793-4FD5-8032-AD565DE86F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4324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B68C7-C177-4B0C-B97B-0FB3F2483CD1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62A9E-6E36-4B9B-953E-A0E7D58BE7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3257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7397-7BE0-432F-A658-A3950FAE57AC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73DD1-BD43-43D0-AE6F-EF26F7316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401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3E22-0EF2-424E-B9AA-30B3E46AEC8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2B66B-85AE-466F-9B29-A26CD6D592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68543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3E4D5-6E3E-4806-A624-7B41B297ED0C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25024-76EE-443D-969D-FB20CD8D1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836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B5D92-3B75-4E19-A7E5-6B8FC72FA812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B488F-566C-46E4-A9A2-39DC67E1AB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551741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7FC21-1539-4E1E-A586-51769941BFE9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5679B-E8B6-4F9F-A6AC-14D193EF24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69137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6A8B3-C5AC-4C2D-A80E-F8FCDC56EA23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C755C-A01A-46AD-BCF4-579C11D335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932817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99357-7EDD-4C7F-A7C3-847214F23A3B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0D579-3F5C-4639-9313-22C82E200D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48283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D7CAF-C110-48BD-AAD9-5D74D7D2BDCB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01D2FA-EF8F-4C33-8A3B-A8091366FF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80770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5CD920-0B2C-458B-949B-8E7D2450C8B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183FF39-7B2F-4D60-9175-3D111319EC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790575"/>
            <a:ext cx="8001000" cy="2105025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Upscaling </a:t>
            </a:r>
            <a:br>
              <a:rPr lang="en-US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</a:br>
            <a:r>
              <a:rPr lang="en-US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Basic Sanitation for the Urban Poor</a:t>
            </a:r>
            <a:br>
              <a:rPr lang="en-US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</a:br>
            <a:r>
              <a:rPr lang="en-US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(UBSUP)</a:t>
            </a:r>
            <a:r>
              <a:rPr lang="en-US" altLang="en-US" sz="3600" b="1" smtClean="0">
                <a:solidFill>
                  <a:srgbClr val="0070C0"/>
                </a:solidFill>
                <a:cs typeface="Calibri" panose="020F0502020204030204" pitchFamily="34" charset="0"/>
              </a:rPr>
              <a:t/>
            </a:r>
            <a:br>
              <a:rPr lang="en-US" altLang="en-US" sz="3600" b="1" smtClean="0">
                <a:solidFill>
                  <a:srgbClr val="0070C0"/>
                </a:solidFill>
                <a:cs typeface="Calibri" panose="020F0502020204030204" pitchFamily="34" charset="0"/>
              </a:rPr>
            </a:br>
            <a:endParaRPr lang="en-US" altLang="en-US" sz="3600" b="1" smtClean="0"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FC161E3-4D88-45FA-A893-1316E7DA9281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BA5B7D-0BDA-4415-A214-1AD8872F583C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053" name="Picture 7" descr="C:\Documents and Settings\admin\Desktop\charlote\masco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2288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feld 5"/>
          <p:cNvSpPr txBox="1">
            <a:spLocks noChangeArrowheads="1"/>
          </p:cNvSpPr>
          <p:nvPr/>
        </p:nvSpPr>
        <p:spPr bwMode="auto">
          <a:xfrm>
            <a:off x="304800" y="3124200"/>
            <a:ext cx="8077200" cy="13843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solidFill>
                  <a:srgbClr val="C00000"/>
                </a:solidFill>
              </a:rPr>
              <a:t>DTF Site Selection</a:t>
            </a:r>
            <a:br>
              <a:rPr lang="en-GB" sz="3600" b="1" dirty="0">
                <a:solidFill>
                  <a:srgbClr val="C00000"/>
                </a:solidFill>
              </a:rPr>
            </a:br>
            <a:r>
              <a:rPr lang="en-GB" sz="4800" b="1" dirty="0">
                <a:solidFill>
                  <a:schemeClr val="tx2"/>
                </a:solidFill>
              </a:rPr>
              <a:t>Decision Matrix</a:t>
            </a:r>
          </a:p>
        </p:txBody>
      </p:sp>
      <p:pic>
        <p:nvPicPr>
          <p:cNvPr id="2055" name="Picture 7" descr="C:\Documents and Settings\esther.muthoni\Local Settings\Temp\Temporary Directory 6 for GDC New Logos.zip\GDC New Logos\GDC New Logo - Aug 20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" b="3"/>
          <a:stretch>
            <a:fillRect/>
          </a:stretch>
        </p:blipFill>
        <p:spPr bwMode="auto">
          <a:xfrm>
            <a:off x="6400800" y="4724400"/>
            <a:ext cx="1992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7DEA76-CAD9-405A-833C-E2CE3F19489D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1268" name="Grafik 8" descr="imagesUABJNRZ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662238"/>
            <a:ext cx="2519362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458200" cy="16002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tabLst>
                <a:tab pos="88900" algn="l"/>
                <a:tab pos="268288" algn="l"/>
              </a:tabLst>
              <a:defRPr/>
            </a:pPr>
            <a:r>
              <a:rPr lang="en-GB" altLang="en-US" sz="3200" b="1" dirty="0" smtClean="0">
                <a:solidFill>
                  <a:schemeClr val="tx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Do you have any questions, remarks or suggestions?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D8178D-FF23-466C-8713-55E80EA8C12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076" name="Textfeld 7"/>
          <p:cNvSpPr txBox="1">
            <a:spLocks noChangeArrowheads="1"/>
          </p:cNvSpPr>
          <p:nvPr/>
        </p:nvSpPr>
        <p:spPr bwMode="auto">
          <a:xfrm>
            <a:off x="304800" y="76200"/>
            <a:ext cx="807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2400"/>
              </a:spcAft>
            </a:pPr>
            <a:r>
              <a:rPr lang="en-GB" altLang="en-US" sz="2000" b="1">
                <a:solidFill>
                  <a:schemeClr val="tx2"/>
                </a:solidFill>
              </a:rPr>
              <a:t>Objective: </a:t>
            </a:r>
            <a:r>
              <a:rPr lang="en-GB" altLang="en-US" sz="2000">
                <a:solidFill>
                  <a:srgbClr val="C00000"/>
                </a:solidFill>
              </a:rPr>
              <a:t>You are able to identify the correct site for your DTF</a:t>
            </a:r>
            <a:endParaRPr lang="en-GB" altLang="en-US" i="1">
              <a:solidFill>
                <a:srgbClr val="C00000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8077200" y="-304800"/>
            <a:ext cx="11430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3078" name="Grafik 7" descr="Cartoon for cover p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6"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Content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6E9835-8457-46BC-B88F-476DFC0936B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feld 22"/>
          <p:cNvSpPr txBox="1">
            <a:spLocks noChangeArrowheads="1"/>
          </p:cNvSpPr>
          <p:nvPr/>
        </p:nvSpPr>
        <p:spPr bwMode="auto">
          <a:xfrm>
            <a:off x="304800" y="457200"/>
            <a:ext cx="807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</a:rPr>
              <a:t>Questions you might to ask yourself: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304800" y="2093913"/>
            <a:ext cx="80772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800"/>
              </a:spcAft>
            </a:pPr>
            <a:r>
              <a:rPr lang="en-GB" altLang="en-US" sz="2000" b="1" u="sng">
                <a:solidFill>
                  <a:srgbClr val="C00000"/>
                </a:solidFill>
              </a:rPr>
              <a:t>What</a:t>
            </a:r>
            <a:r>
              <a:rPr lang="en-GB" altLang="en-US" sz="2000" b="1">
                <a:solidFill>
                  <a:srgbClr val="C00000"/>
                </a:solidFill>
              </a:rPr>
              <a:t> is the context of this session?</a:t>
            </a:r>
          </a:p>
          <a:p>
            <a:pPr algn="ctr" eaLnBrk="1" hangingPunct="1">
              <a:spcAft>
                <a:spcPts val="1800"/>
              </a:spcAft>
            </a:pPr>
            <a:r>
              <a:rPr lang="en-GB" altLang="en-US" sz="2000" b="1" u="sng">
                <a:solidFill>
                  <a:srgbClr val="C00000"/>
                </a:solidFill>
              </a:rPr>
              <a:t>How</a:t>
            </a:r>
            <a:r>
              <a:rPr lang="en-GB" altLang="en-US" sz="2000" b="1">
                <a:solidFill>
                  <a:srgbClr val="C00000"/>
                </a:solidFill>
              </a:rPr>
              <a:t> does this tool works?</a:t>
            </a:r>
          </a:p>
          <a:p>
            <a:pPr algn="ctr" eaLnBrk="1" hangingPunct="1">
              <a:spcAft>
                <a:spcPts val="1800"/>
              </a:spcAft>
            </a:pPr>
            <a:r>
              <a:rPr lang="en-GB" altLang="en-US" sz="2000" b="1">
                <a:solidFill>
                  <a:srgbClr val="C00000"/>
                </a:solidFill>
              </a:rPr>
              <a:t>May I try it with my colleagues?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3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63650"/>
            <a:ext cx="8420100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u="sng" smtClean="0">
                <a:solidFill>
                  <a:schemeClr val="tx2"/>
                </a:solidFill>
                <a:cs typeface="Calibri" panose="020F0502020204030204" pitchFamily="34" charset="0"/>
              </a:rPr>
              <a:t>What</a:t>
            </a:r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 is the context of this session?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2E5518-634D-4DE9-A744-268604A92465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2895600" y="3543300"/>
            <a:ext cx="2895600" cy="1371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0" name="Gerade Verbindung mit Pfeil 9"/>
          <p:cNvCxnSpPr>
            <a:endCxn id="8" idx="4"/>
          </p:cNvCxnSpPr>
          <p:nvPr/>
        </p:nvCxnSpPr>
        <p:spPr>
          <a:xfrm flipV="1">
            <a:off x="4343400" y="4914900"/>
            <a:ext cx="0" cy="9525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4343400" y="5573713"/>
            <a:ext cx="3886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C00000"/>
                </a:solidFill>
              </a:rPr>
              <a:t>all info can be found in your manual</a:t>
            </a:r>
          </a:p>
        </p:txBody>
      </p:sp>
      <p:sp>
        <p:nvSpPr>
          <p:cNvPr id="5129" name="Textfeld 14"/>
          <p:cNvSpPr txBox="1">
            <a:spLocks noChangeArrowheads="1"/>
          </p:cNvSpPr>
          <p:nvPr/>
        </p:nvSpPr>
        <p:spPr bwMode="auto">
          <a:xfrm>
            <a:off x="1600200" y="762000"/>
            <a:ext cx="541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US" sz="2400" b="1">
                <a:solidFill>
                  <a:srgbClr val="C00000"/>
                </a:solidFill>
              </a:rPr>
              <a:t>The UBSUP SafiSan Toolkit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u="sng" smtClean="0">
                <a:solidFill>
                  <a:schemeClr val="tx2"/>
                </a:solidFill>
                <a:cs typeface="Calibri" panose="020F0502020204030204" pitchFamily="34" charset="0"/>
              </a:rPr>
              <a:t>How</a:t>
            </a:r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 does this tool work?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9B730A-122A-48A2-BF01-3C1FB7EA399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381000" y="990600"/>
            <a:ext cx="81534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2667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1100" indent="-2667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en-GB" altLang="en-US" sz="2000">
                <a:solidFill>
                  <a:srgbClr val="C00000"/>
                </a:solidFill>
              </a:rPr>
              <a:t>Two questionnaires support you to find out:</a:t>
            </a:r>
          </a:p>
          <a:p>
            <a:pPr lvl="1" eaLnBrk="1" hangingPunct="1">
              <a:spcAft>
                <a:spcPts val="1800"/>
              </a:spcAft>
              <a:buFont typeface="Arial" panose="020B0604020202020204" pitchFamily="34" charset="0"/>
              <a:buChar char="►"/>
            </a:pPr>
            <a:r>
              <a:rPr lang="en-GB" altLang="en-US" sz="2000">
                <a:solidFill>
                  <a:srgbClr val="C00000"/>
                </a:solidFill>
              </a:rPr>
              <a:t>Matrix 1: Is a site </a:t>
            </a:r>
            <a:r>
              <a:rPr lang="en-GB" altLang="en-US" sz="2000" b="1">
                <a:solidFill>
                  <a:schemeClr val="tx2"/>
                </a:solidFill>
              </a:rPr>
              <a:t>generally suitable?</a:t>
            </a:r>
          </a:p>
          <a:p>
            <a:pPr lvl="1" eaLnBrk="1" hangingPunct="1">
              <a:spcAft>
                <a:spcPts val="1800"/>
              </a:spcAft>
              <a:buFont typeface="Arial" panose="020B0604020202020204" pitchFamily="34" charset="0"/>
              <a:buChar char="►"/>
            </a:pPr>
            <a:r>
              <a:rPr lang="en-GB" altLang="en-US" sz="2000">
                <a:solidFill>
                  <a:srgbClr val="C00000"/>
                </a:solidFill>
              </a:rPr>
              <a:t>Matrix 2: Which </a:t>
            </a:r>
            <a:r>
              <a:rPr lang="en-GB" altLang="en-US" sz="2000" b="1">
                <a:solidFill>
                  <a:schemeClr val="tx2"/>
                </a:solidFill>
              </a:rPr>
              <a:t>treatment trains </a:t>
            </a:r>
            <a:r>
              <a:rPr lang="en-GB" altLang="en-US" sz="2000">
                <a:solidFill>
                  <a:srgbClr val="C00000"/>
                </a:solidFill>
              </a:rPr>
              <a:t>are required:</a:t>
            </a:r>
            <a:endParaRPr lang="de-DE" altLang="en-US" sz="2000">
              <a:solidFill>
                <a:srgbClr val="C00000"/>
              </a:solidFill>
            </a:endParaRPr>
          </a:p>
          <a:p>
            <a:pPr lvl="2"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rgbClr val="C00000"/>
                </a:solidFill>
              </a:rPr>
              <a:t>Treatment of </a:t>
            </a:r>
            <a:r>
              <a:rPr lang="en-GB" altLang="en-US" sz="2000" b="1">
                <a:solidFill>
                  <a:schemeClr val="tx2"/>
                </a:solidFill>
              </a:rPr>
              <a:t>UDDT dried matter </a:t>
            </a:r>
            <a:r>
              <a:rPr lang="en-GB" altLang="en-US" sz="2000">
                <a:solidFill>
                  <a:srgbClr val="C00000"/>
                </a:solidFill>
              </a:rPr>
              <a:t>(approx. 250 UDDTs) at a co-composting area (CA), and/or</a:t>
            </a:r>
            <a:endParaRPr lang="de-DE" altLang="en-US" sz="2000">
              <a:solidFill>
                <a:srgbClr val="C00000"/>
              </a:solidFill>
            </a:endParaRPr>
          </a:p>
          <a:p>
            <a:pPr lvl="2"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rgbClr val="C00000"/>
                </a:solidFill>
              </a:rPr>
              <a:t>Treatment of </a:t>
            </a:r>
            <a:r>
              <a:rPr lang="en-GB" altLang="en-US" sz="2000" b="1">
                <a:solidFill>
                  <a:schemeClr val="tx2"/>
                </a:solidFill>
              </a:rPr>
              <a:t>FS</a:t>
            </a:r>
            <a:r>
              <a:rPr lang="en-GB" altLang="en-US" sz="2000">
                <a:solidFill>
                  <a:srgbClr val="C00000"/>
                </a:solidFill>
              </a:rPr>
              <a:t> (approx. 22m</a:t>
            </a:r>
            <a:r>
              <a:rPr lang="en-GB" altLang="en-US" sz="2000" baseline="30000">
                <a:solidFill>
                  <a:srgbClr val="C00000"/>
                </a:solidFill>
              </a:rPr>
              <a:t>3</a:t>
            </a:r>
            <a:r>
              <a:rPr lang="en-GB" altLang="en-US" sz="2000">
                <a:solidFill>
                  <a:srgbClr val="C00000"/>
                </a:solidFill>
              </a:rPr>
              <a:t>/d) in a RB/BT - ST – ABR – VFCW plus a SDRB</a:t>
            </a:r>
          </a:p>
        </p:txBody>
      </p:sp>
      <p:pic>
        <p:nvPicPr>
          <p:cNvPr id="6" name="Grafik 5" descr="imagesBRZQH0OO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95" b="14410"/>
          <a:stretch>
            <a:fillRect/>
          </a:stretch>
        </p:blipFill>
        <p:spPr bwMode="auto">
          <a:xfrm>
            <a:off x="5305425" y="4314825"/>
            <a:ext cx="30003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u="sng" smtClean="0">
                <a:solidFill>
                  <a:schemeClr val="tx2"/>
                </a:solidFill>
                <a:cs typeface="Calibri" panose="020F0502020204030204" pitchFamily="34" charset="0"/>
              </a:rPr>
              <a:t>How</a:t>
            </a:r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 is matrix 1 filled out?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69F7880-5AB3-4046-AD74-DD5C9D2FB8F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381000" y="1176338"/>
            <a:ext cx="81534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rgbClr val="C00000"/>
                </a:solidFill>
              </a:rPr>
              <a:t>Colum </a:t>
            </a:r>
            <a:r>
              <a:rPr lang="en-GB" altLang="en-US" sz="2000" b="1">
                <a:solidFill>
                  <a:schemeClr val="tx2"/>
                </a:solidFill>
              </a:rPr>
              <a:t>No</a:t>
            </a:r>
            <a:r>
              <a:rPr lang="en-GB" altLang="en-US" sz="2000">
                <a:solidFill>
                  <a:srgbClr val="C00000"/>
                </a:solidFill>
              </a:rPr>
              <a:t>: Reference number of guiding question</a:t>
            </a:r>
            <a:endParaRPr lang="de-DE" altLang="en-US" sz="2000">
              <a:solidFill>
                <a:srgbClr val="C00000"/>
              </a:solidFill>
            </a:endParaRPr>
          </a:p>
          <a:p>
            <a:pPr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rgbClr val="C00000"/>
                </a:solidFill>
              </a:rPr>
              <a:t>Column </a:t>
            </a:r>
            <a:r>
              <a:rPr lang="en-GB" altLang="en-US" sz="2000" b="1">
                <a:solidFill>
                  <a:schemeClr val="tx2"/>
                </a:solidFill>
              </a:rPr>
              <a:t>Guiding Question</a:t>
            </a:r>
            <a:r>
              <a:rPr lang="en-GB" altLang="en-US" sz="2000">
                <a:solidFill>
                  <a:srgbClr val="C00000"/>
                </a:solidFill>
              </a:rPr>
              <a:t>: Questions referring to considerations</a:t>
            </a:r>
            <a:endParaRPr lang="de-DE" altLang="en-US" sz="2000">
              <a:solidFill>
                <a:srgbClr val="C00000"/>
              </a:solidFill>
            </a:endParaRPr>
          </a:p>
          <a:p>
            <a:pPr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rgbClr val="C00000"/>
                </a:solidFill>
              </a:rPr>
              <a:t>Column </a:t>
            </a:r>
            <a:r>
              <a:rPr lang="en-GB" altLang="en-US" sz="2000" b="1">
                <a:solidFill>
                  <a:schemeClr val="tx2"/>
                </a:solidFill>
              </a:rPr>
              <a:t>Yes / No / I don’t know / N/A</a:t>
            </a:r>
            <a:r>
              <a:rPr lang="en-GB" altLang="en-US" sz="2000">
                <a:solidFill>
                  <a:srgbClr val="C00000"/>
                </a:solidFill>
              </a:rPr>
              <a:t>: Fill in answer on guiding question</a:t>
            </a:r>
            <a:endParaRPr lang="de-DE" altLang="en-US" sz="2000">
              <a:solidFill>
                <a:srgbClr val="C00000"/>
              </a:solidFill>
            </a:endParaRPr>
          </a:p>
          <a:p>
            <a:pPr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rgbClr val="C00000"/>
                </a:solidFill>
              </a:rPr>
              <a:t>Column </a:t>
            </a:r>
            <a:r>
              <a:rPr lang="en-GB" altLang="en-US" sz="2000" b="1">
                <a:solidFill>
                  <a:schemeClr val="tx2"/>
                </a:solidFill>
              </a:rPr>
              <a:t>Comments</a:t>
            </a:r>
            <a:r>
              <a:rPr lang="en-GB" altLang="en-US" sz="2000">
                <a:solidFill>
                  <a:srgbClr val="C00000"/>
                </a:solidFill>
              </a:rPr>
              <a:t>: Add any clarification you think is required</a:t>
            </a:r>
          </a:p>
          <a:p>
            <a:pPr eaLnBrk="1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de-DE" altLang="en-US" sz="2000">
              <a:solidFill>
                <a:srgbClr val="C00000"/>
              </a:solidFill>
            </a:endParaRPr>
          </a:p>
        </p:txBody>
      </p:sp>
      <p:pic>
        <p:nvPicPr>
          <p:cNvPr id="7174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82772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304800" y="5086350"/>
            <a:ext cx="815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000">
                <a:solidFill>
                  <a:srgbClr val="C00000"/>
                </a:solidFill>
              </a:rPr>
              <a:t>Columns 4-6 are filled by WSTF staff – </a:t>
            </a:r>
            <a:r>
              <a:rPr lang="en-US" altLang="en-US" sz="2000" b="1">
                <a:solidFill>
                  <a:schemeClr val="tx2"/>
                </a:solidFill>
              </a:rPr>
              <a:t>not</a:t>
            </a:r>
            <a:r>
              <a:rPr lang="en-US" altLang="en-US" sz="2000">
                <a:solidFill>
                  <a:srgbClr val="C00000"/>
                </a:solidFill>
              </a:rPr>
              <a:t> by WSP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u="sng" smtClean="0">
                <a:solidFill>
                  <a:schemeClr val="tx2"/>
                </a:solidFill>
                <a:cs typeface="Calibri" panose="020F0502020204030204" pitchFamily="34" charset="0"/>
              </a:rPr>
              <a:t>How</a:t>
            </a:r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 is matrix 2 filled out?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E4C755-305E-4D61-BE60-28BC2ECC7FD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381000" y="762000"/>
            <a:ext cx="81534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rgbClr val="C00000"/>
                </a:solidFill>
              </a:rPr>
              <a:t>Colum </a:t>
            </a:r>
            <a:r>
              <a:rPr lang="en-GB" altLang="en-US" sz="2000" b="1">
                <a:solidFill>
                  <a:schemeClr val="tx2"/>
                </a:solidFill>
              </a:rPr>
              <a:t>No</a:t>
            </a:r>
            <a:r>
              <a:rPr lang="en-GB" altLang="en-US" sz="2000">
                <a:solidFill>
                  <a:srgbClr val="C00000"/>
                </a:solidFill>
              </a:rPr>
              <a:t>: Reference number of guiding question</a:t>
            </a:r>
            <a:endParaRPr lang="de-DE" altLang="en-US" sz="2000">
              <a:solidFill>
                <a:srgbClr val="C00000"/>
              </a:solidFill>
            </a:endParaRPr>
          </a:p>
          <a:p>
            <a:pPr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rgbClr val="C00000"/>
                </a:solidFill>
              </a:rPr>
              <a:t>Column </a:t>
            </a:r>
            <a:r>
              <a:rPr lang="en-GB" altLang="en-US" sz="2000" b="1">
                <a:solidFill>
                  <a:schemeClr val="tx2"/>
                </a:solidFill>
              </a:rPr>
              <a:t>Guiding Question</a:t>
            </a:r>
            <a:r>
              <a:rPr lang="en-GB" altLang="en-US" sz="2000">
                <a:solidFill>
                  <a:srgbClr val="C00000"/>
                </a:solidFill>
              </a:rPr>
              <a:t>: Questions referring to considerations</a:t>
            </a:r>
            <a:endParaRPr lang="de-DE" altLang="en-US" sz="2000">
              <a:solidFill>
                <a:srgbClr val="C00000"/>
              </a:solidFill>
            </a:endParaRPr>
          </a:p>
          <a:p>
            <a:pPr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rgbClr val="C00000"/>
                </a:solidFill>
              </a:rPr>
              <a:t>Column </a:t>
            </a:r>
            <a:r>
              <a:rPr lang="en-GB" altLang="en-US" sz="2000" b="1">
                <a:solidFill>
                  <a:schemeClr val="tx2"/>
                </a:solidFill>
              </a:rPr>
              <a:t>Yes / No / I don’t know</a:t>
            </a:r>
            <a:r>
              <a:rPr lang="en-GB" altLang="en-US" sz="2000">
                <a:solidFill>
                  <a:srgbClr val="C00000"/>
                </a:solidFill>
              </a:rPr>
              <a:t>: Fill in answer on guiding question</a:t>
            </a:r>
            <a:endParaRPr lang="de-DE" altLang="en-US" sz="2000">
              <a:solidFill>
                <a:srgbClr val="C00000"/>
              </a:solidFill>
            </a:endParaRPr>
          </a:p>
          <a:p>
            <a:pPr eaLnBrk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altLang="en-US" sz="2000">
                <a:solidFill>
                  <a:srgbClr val="C00000"/>
                </a:solidFill>
              </a:rPr>
              <a:t>Column </a:t>
            </a:r>
            <a:r>
              <a:rPr lang="en-GB" altLang="en-US" sz="2000" b="1">
                <a:solidFill>
                  <a:schemeClr val="tx2"/>
                </a:solidFill>
              </a:rPr>
              <a:t>Comments</a:t>
            </a:r>
            <a:r>
              <a:rPr lang="en-GB" altLang="en-US" sz="2000">
                <a:solidFill>
                  <a:srgbClr val="C00000"/>
                </a:solidFill>
              </a:rPr>
              <a:t>: Add any clarification you think is required</a:t>
            </a:r>
          </a:p>
        </p:txBody>
      </p:sp>
      <p:pic>
        <p:nvPicPr>
          <p:cNvPr id="8198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0"/>
            <a:ext cx="8486775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304800" y="4552950"/>
            <a:ext cx="815340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000">
                <a:solidFill>
                  <a:srgbClr val="C00000"/>
                </a:solidFill>
              </a:rPr>
              <a:t>Grey colored cells are </a:t>
            </a:r>
            <a:r>
              <a:rPr lang="en-US" altLang="en-US" sz="2000" b="1">
                <a:solidFill>
                  <a:schemeClr val="tx2"/>
                </a:solidFill>
              </a:rPr>
              <a:t>not</a:t>
            </a:r>
            <a:r>
              <a:rPr lang="en-US" altLang="en-US" sz="2000">
                <a:solidFill>
                  <a:srgbClr val="C00000"/>
                </a:solidFill>
              </a:rPr>
              <a:t> to be answered</a:t>
            </a:r>
          </a:p>
          <a:p>
            <a:pPr eaLnBrk="1" hangingPunct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000">
                <a:solidFill>
                  <a:srgbClr val="C00000"/>
                </a:solidFill>
              </a:rPr>
              <a:t>Columns 5-7 are filled by WSTF staff – </a:t>
            </a:r>
            <a:r>
              <a:rPr lang="en-US" altLang="en-US" sz="2000" b="1">
                <a:solidFill>
                  <a:schemeClr val="tx2"/>
                </a:solidFill>
              </a:rPr>
              <a:t>not</a:t>
            </a:r>
            <a:r>
              <a:rPr lang="en-US" altLang="en-US" sz="2000">
                <a:solidFill>
                  <a:srgbClr val="C00000"/>
                </a:solidFill>
              </a:rPr>
              <a:t> by WSP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u="sng" smtClean="0">
                <a:solidFill>
                  <a:schemeClr val="tx2"/>
                </a:solidFill>
                <a:cs typeface="Calibri" panose="020F0502020204030204" pitchFamily="34" charset="0"/>
              </a:rPr>
              <a:t>How</a:t>
            </a:r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 do the matrices look like exactly?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EC94DA-F174-4E89-9244-E099FE2CAEE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9221" name="Grafik 7" descr="imagesC4CUQ4RJ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35743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1295400" y="3429000"/>
            <a:ext cx="2286000" cy="0"/>
          </a:xfrm>
          <a:prstGeom prst="straightConnector1">
            <a:avLst/>
          </a:prstGeom>
          <a:ln w="762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May I try it with my colleagues?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B94DA6-6576-400C-9EC3-F2D5C40895D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7173" name="Textfeld 8"/>
          <p:cNvSpPr txBox="1">
            <a:spLocks noChangeArrowheads="1"/>
          </p:cNvSpPr>
          <p:nvPr/>
        </p:nvSpPr>
        <p:spPr bwMode="auto">
          <a:xfrm>
            <a:off x="304800" y="1106488"/>
            <a:ext cx="8077200" cy="3694112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spcAft>
                <a:spcPts val="1200"/>
              </a:spcAft>
              <a:defRPr/>
            </a:pPr>
            <a:r>
              <a:rPr lang="en-GB" sz="2400" b="1" dirty="0">
                <a:solidFill>
                  <a:schemeClr val="bg1">
                    <a:lumMod val="85000"/>
                  </a:schemeClr>
                </a:solidFill>
                <a:latin typeface="Arial" charset="0"/>
                <a:cs typeface="Arial" charset="0"/>
              </a:rPr>
              <a:t>Group Exercise “DTF </a:t>
            </a:r>
            <a:r>
              <a:rPr lang="en-GB" sz="2400" b="1">
                <a:solidFill>
                  <a:schemeClr val="bg1">
                    <a:lumMod val="85000"/>
                  </a:schemeClr>
                </a:solidFill>
                <a:latin typeface="Arial" charset="0"/>
                <a:cs typeface="Arial" charset="0"/>
              </a:rPr>
              <a:t>site check”:</a:t>
            </a:r>
            <a:endParaRPr lang="en-GB" sz="2400" b="1" dirty="0">
              <a:solidFill>
                <a:schemeClr val="bg1">
                  <a:lumMod val="85000"/>
                </a:schemeClr>
              </a:solidFill>
              <a:latin typeface="Arial" charset="0"/>
              <a:cs typeface="Arial" charset="0"/>
            </a:endParaRPr>
          </a:p>
          <a:p>
            <a:pPr marL="177800" indent="-177800" hangingPunct="0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GB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Your company applied for a DTF. Please recall your scenario for 2 minutes</a:t>
            </a:r>
          </a:p>
          <a:p>
            <a:pPr marL="177800" indent="-177800" hangingPunct="0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GB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Please fill both decision matrixes for your proposed DTF site with your DTF technical team colleagues and find out (30 minutes)</a:t>
            </a:r>
          </a:p>
          <a:p>
            <a:pPr marL="635000" lvl="2" indent="-177800" hangingPunct="0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GB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whether the site is suitable</a:t>
            </a:r>
          </a:p>
          <a:p>
            <a:pPr marL="635000" lvl="2" indent="-177800" hangingPunct="0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GB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which treatment trains are required</a:t>
            </a:r>
          </a:p>
          <a:p>
            <a:pPr marL="177800" indent="-177800" hangingPunct="0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GB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 Please present your results 10 minutes to the plenary</a:t>
            </a:r>
            <a:endParaRPr lang="en-GB" sz="2000" dirty="0">
              <a:latin typeface="Arial" charset="0"/>
              <a:cs typeface="Arial" charset="0"/>
            </a:endParaRPr>
          </a:p>
        </p:txBody>
      </p:sp>
      <p:pic>
        <p:nvPicPr>
          <p:cNvPr id="10246" name="Grafik 9" descr="imagesJ33F5OK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876800"/>
            <a:ext cx="1177925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feld 6"/>
          <p:cNvSpPr txBox="1">
            <a:spLocks noChangeArrowheads="1"/>
          </p:cNvSpPr>
          <p:nvPr/>
        </p:nvSpPr>
        <p:spPr bwMode="auto">
          <a:xfrm>
            <a:off x="3657600" y="5105400"/>
            <a:ext cx="350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>
                <a:solidFill>
                  <a:srgbClr val="FF0000"/>
                </a:solidFill>
              </a:rPr>
              <a:t>Please ask questions if you are not sure how to fill the matrices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7624</TotalTime>
  <Words>399</Words>
  <Application>Microsoft Office PowerPoint</Application>
  <PresentationFormat>On-screen Show (4:3)</PresentationFormat>
  <Paragraphs>70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Upscaling  Basic Sanitation for the Urban Poor (UBSUP) </vt:lpstr>
      <vt:lpstr>PowerPoint Presentation</vt:lpstr>
      <vt:lpstr>Content</vt:lpstr>
      <vt:lpstr>What is the context of this session?</vt:lpstr>
      <vt:lpstr>How does this tool work?</vt:lpstr>
      <vt:lpstr>How is matrix 1 filled out?</vt:lpstr>
      <vt:lpstr>How is matrix 2 filled out?</vt:lpstr>
      <vt:lpstr>How do the matrices look like exactly?</vt:lpstr>
      <vt:lpstr>May I try it with my colleagues?</vt:lpstr>
      <vt:lpstr>Do you have any questions, remarks or suggestions?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606</cp:revision>
  <cp:lastPrinted>2012-07-20T13:18:10Z</cp:lastPrinted>
  <dcterms:created xsi:type="dcterms:W3CDTF">2011-07-26T11:49:09Z</dcterms:created>
  <dcterms:modified xsi:type="dcterms:W3CDTF">2017-08-19T01:06:31Z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000800ae100000000000010271a00207f4000400038000</vt:lpwstr>
  </property>
</Properties>
</file>